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9144000" cy="6858000" type="screen4x3"/>
  <p:notesSz cx="6797675" cy="9926638"/>
  <p:defaultTextStyle>
    <a:defPPr>
      <a:defRPr lang="en-GB"/>
    </a:defPPr>
    <a:lvl1pPr algn="l" rtl="0" fontAlgn="base">
      <a:lnSpc>
        <a:spcPts val="2400"/>
      </a:lnSpc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lnSpc>
        <a:spcPts val="2400"/>
      </a:lnSpc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lnSpc>
        <a:spcPts val="2400"/>
      </a:lnSpc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lnSpc>
        <a:spcPts val="2400"/>
      </a:lnSpc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lnSpc>
        <a:spcPts val="2400"/>
      </a:lnSpc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287E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62" autoAdjust="0"/>
    <p:restoredTop sz="94660"/>
  </p:normalViewPr>
  <p:slideViewPr>
    <p:cSldViewPr snapToObjects="1">
      <p:cViewPr varScale="1">
        <p:scale>
          <a:sx n="86" d="100"/>
          <a:sy n="86" d="100"/>
        </p:scale>
        <p:origin x="166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200"/>
            </a:lvl1pPr>
          </a:lstStyle>
          <a:p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/>
            </a:lvl1pPr>
          </a:lstStyle>
          <a:p>
            <a:endParaRPr lang="de-DE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200"/>
            </a:lvl1pPr>
          </a:lstStyle>
          <a:p>
            <a:endParaRPr lang="de-DE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/>
            </a:lvl1pPr>
          </a:lstStyle>
          <a:p>
            <a:fld id="{C23C3195-59BC-471A-A8C8-EAC9F7CE1EB6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12162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200"/>
            </a:lvl1pPr>
          </a:lstStyle>
          <a:p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/>
            </a:lvl1pPr>
          </a:lstStyle>
          <a:p>
            <a:endParaRPr lang="en-GB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Textmasterformate durch Klicken bearbeiten</a:t>
            </a:r>
          </a:p>
          <a:p>
            <a:pPr lvl="1"/>
            <a:r>
              <a:rPr lang="en-GB" smtClean="0"/>
              <a:t>Zweite Ebene</a:t>
            </a:r>
          </a:p>
          <a:p>
            <a:pPr lvl="2"/>
            <a:r>
              <a:rPr lang="en-GB" smtClean="0"/>
              <a:t>Dritte Ebene</a:t>
            </a:r>
          </a:p>
          <a:p>
            <a:pPr lvl="3"/>
            <a:r>
              <a:rPr lang="en-GB" smtClean="0"/>
              <a:t>Vierte Ebene</a:t>
            </a:r>
          </a:p>
          <a:p>
            <a:pPr lvl="4"/>
            <a:r>
              <a:rPr lang="en-GB" smtClean="0"/>
              <a:t>Fünfte Ebene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200"/>
            </a:lvl1pPr>
          </a:lstStyle>
          <a:p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/>
            </a:lvl1pPr>
          </a:lstStyle>
          <a:p>
            <a:fld id="{80DF0931-67D6-4806-A29D-5BE9B9A11393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7896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5105400"/>
            <a:ext cx="9144000" cy="17526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0" y="0"/>
            <a:ext cx="9144000" cy="17526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5715000"/>
            <a:ext cx="8077200" cy="60007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5380038"/>
            <a:ext cx="8077200" cy="533400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pic>
        <p:nvPicPr>
          <p:cNvPr id="9" name="Picture 2" descr="U:\Vorlagen\Corporate Design\2016\Mi_EnInDi\Ohne_Claim\RGB\MV_Signets_EmInDi_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-20670"/>
            <a:ext cx="3019595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Schwerin, Oktober 2006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CD2726-68C8-493F-8FE7-9BB735BEF414}" type="slidenum">
              <a:rPr lang="de-DE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91300" y="1524000"/>
            <a:ext cx="2019300" cy="43894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3400" y="1524000"/>
            <a:ext cx="5905500" cy="4389438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Schwerin, Oktober 2006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D6D3E9F-6DF3-457A-B440-A43B2BBA43D8}" type="slidenum">
              <a:rPr lang="de-DE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Schwerin, Oktober 2006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FF7D85-1868-46B2-9B96-75CCE157E69E}" type="slidenum">
              <a:rPr lang="de-DE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Schwerin, Oktober 2006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3D0D9F0-FC37-4E99-9314-C93591DD1AF5}" type="slidenum">
              <a:rPr lang="de-DE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3400" y="2057400"/>
            <a:ext cx="3962400" cy="38560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962400" cy="38560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Schwerin, Oktober 2006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2B5974-08AD-4657-B58E-10E18DD5BCD8}" type="slidenum">
              <a:rPr lang="de-DE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Schwerin, Oktober 2006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844C266-E44E-4606-AFFC-6A9C870FE5EE}" type="slidenum">
              <a:rPr lang="de-DE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Schwerin, Oktober 2006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9DBEB6-0611-4CA9-9951-59A07A0A215A}" type="slidenum">
              <a:rPr lang="de-DE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Schwerin, Oktober 2006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E98B6C7-8C19-44FF-B0C5-7C2B6CE35B33}" type="slidenum">
              <a:rPr lang="de-DE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Schwerin, Oktober 2006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D899D5-C2BB-4071-8C05-00FF4FD1A1BE}" type="slidenum">
              <a:rPr lang="de-DE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Schwerin, Oktober 2006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4568F44-566D-4320-8B28-BF8EDA547965}" type="slidenum">
              <a:rPr lang="de-DE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ead_folge"/>
          <p:cNvPicPr preferRelativeResize="0">
            <a:picLocks noChangeArrowheads="1"/>
          </p:cNvPicPr>
          <p:nvPr/>
        </p:nvPicPr>
        <p:blipFill>
          <a:blip r:embed="rId13" cstate="print"/>
          <a:srcRect r="32523"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524000"/>
            <a:ext cx="8077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2057400"/>
            <a:ext cx="8077200" cy="385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Fließtext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400800"/>
            <a:ext cx="38989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de-DE"/>
              <a:t>Schwerin, Oktober 2006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59700" y="6400800"/>
            <a:ext cx="850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2"/>
                </a:solidFill>
              </a:defRPr>
            </a:lvl1pPr>
          </a:lstStyle>
          <a:p>
            <a:fld id="{30E8C3C0-34F1-451C-98CA-B7D5E72BF504}" type="slidenum">
              <a:rPr lang="de-DE"/>
              <a:pPr/>
              <a:t>‹Nr.›</a:t>
            </a:fld>
            <a:endParaRPr lang="en-GB"/>
          </a:p>
        </p:txBody>
      </p:sp>
      <p:pic>
        <p:nvPicPr>
          <p:cNvPr id="1037" name="Picture 13" descr="head_folge"/>
          <p:cNvPicPr preferRelativeResize="0">
            <a:picLocks noChangeArrowheads="1"/>
          </p:cNvPicPr>
          <p:nvPr/>
        </p:nvPicPr>
        <p:blipFill>
          <a:blip r:embed="rId13" cstate="print"/>
          <a:srcRect r="32523"/>
          <a:stretch>
            <a:fillRect/>
          </a:stretch>
        </p:blipFill>
        <p:spPr bwMode="auto">
          <a:xfrm>
            <a:off x="0" y="0"/>
            <a:ext cx="9144000" cy="1233488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9" name="Picture 2" descr="U:\Vorlagen\Corporate Design\2016\Mi_EnInDi\Ohne_Claim\RGB\MV_Signets_EmInDi_RGB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4624"/>
            <a:ext cx="2013056" cy="100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fontAlgn="base">
        <a:lnSpc>
          <a:spcPct val="11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11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11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11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11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11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11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11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11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algn="l" rtl="0" fontAlgn="base">
        <a:lnSpc>
          <a:spcPct val="115000"/>
        </a:lnSpc>
        <a:spcBef>
          <a:spcPct val="35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263525" indent="-261938" algn="l" rtl="0" fontAlgn="base">
        <a:lnSpc>
          <a:spcPct val="115000"/>
        </a:lnSpc>
        <a:spcBef>
          <a:spcPct val="35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>
          <a:solidFill>
            <a:schemeClr val="tx1"/>
          </a:solidFill>
          <a:latin typeface="+mn-lt"/>
        </a:defRPr>
      </a:lvl2pPr>
      <a:lvl3pPr marL="539750" indent="-274638" algn="l" rtl="0" fontAlgn="base">
        <a:lnSpc>
          <a:spcPct val="115000"/>
        </a:lnSpc>
        <a:spcBef>
          <a:spcPct val="35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1600">
          <a:solidFill>
            <a:schemeClr val="tx1"/>
          </a:solidFill>
          <a:latin typeface="+mn-lt"/>
        </a:defRPr>
      </a:lvl3pPr>
      <a:lvl4pPr marL="806450" indent="-265113" algn="l" rtl="0" fontAlgn="base">
        <a:lnSpc>
          <a:spcPct val="115000"/>
        </a:lnSpc>
        <a:spcBef>
          <a:spcPct val="35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1600">
          <a:solidFill>
            <a:schemeClr val="tx1"/>
          </a:solidFill>
          <a:latin typeface="+mn-lt"/>
        </a:defRPr>
      </a:lvl4pPr>
      <a:lvl5pPr marL="1073150" indent="-265113" algn="l" rtl="0" fontAlgn="base">
        <a:lnSpc>
          <a:spcPct val="115000"/>
        </a:lnSpc>
        <a:spcBef>
          <a:spcPct val="35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1400">
          <a:solidFill>
            <a:schemeClr val="tx1"/>
          </a:solidFill>
          <a:latin typeface="+mn-lt"/>
        </a:defRPr>
      </a:lvl5pPr>
      <a:lvl6pPr marL="1530350" indent="-265113" algn="l" rtl="0" fontAlgn="base">
        <a:lnSpc>
          <a:spcPct val="115000"/>
        </a:lnSpc>
        <a:spcBef>
          <a:spcPct val="35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1400">
          <a:solidFill>
            <a:schemeClr val="tx1"/>
          </a:solidFill>
          <a:latin typeface="+mn-lt"/>
        </a:defRPr>
      </a:lvl6pPr>
      <a:lvl7pPr marL="1987550" indent="-265113" algn="l" rtl="0" fontAlgn="base">
        <a:lnSpc>
          <a:spcPct val="115000"/>
        </a:lnSpc>
        <a:spcBef>
          <a:spcPct val="35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1400">
          <a:solidFill>
            <a:schemeClr val="tx1"/>
          </a:solidFill>
          <a:latin typeface="+mn-lt"/>
        </a:defRPr>
      </a:lvl7pPr>
      <a:lvl8pPr marL="2444750" indent="-265113" algn="l" rtl="0" fontAlgn="base">
        <a:lnSpc>
          <a:spcPct val="115000"/>
        </a:lnSpc>
        <a:spcBef>
          <a:spcPct val="35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1400">
          <a:solidFill>
            <a:schemeClr val="tx1"/>
          </a:solidFill>
          <a:latin typeface="+mn-lt"/>
        </a:defRPr>
      </a:lvl8pPr>
      <a:lvl9pPr marL="2901950" indent="-265113" algn="l" rtl="0" fontAlgn="base">
        <a:lnSpc>
          <a:spcPct val="115000"/>
        </a:lnSpc>
        <a:spcBef>
          <a:spcPct val="35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fld id="{387FF169-0D78-492B-B0D6-35F8C5C0B8B3}" type="slidenum">
              <a:rPr lang="de-DE" sz="1000"/>
              <a:pPr>
                <a:spcBef>
                  <a:spcPts val="0"/>
                </a:spcBef>
              </a:pPr>
              <a:t>1</a:t>
            </a:fld>
            <a:endParaRPr lang="en-GB" sz="1000" dirty="0"/>
          </a:p>
        </p:txBody>
      </p:sp>
      <p:sp>
        <p:nvSpPr>
          <p:cNvPr id="3" name="Ellipse 2"/>
          <p:cNvSpPr/>
          <p:nvPr/>
        </p:nvSpPr>
        <p:spPr bwMode="auto">
          <a:xfrm>
            <a:off x="214987" y="1353624"/>
            <a:ext cx="2722073" cy="1687890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Was wird gefördert?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de-DE" sz="200" dirty="0" smtClean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000" dirty="0" smtClean="0"/>
              <a:t>Investitionen (Technik z. B. Maschinen, Anlagen oder Soft-ware) zur </a:t>
            </a:r>
            <a:r>
              <a:rPr lang="de-DE" sz="1000" dirty="0"/>
              <a:t>Umsetzung neuer </a:t>
            </a:r>
            <a:r>
              <a:rPr lang="de-DE" sz="1000" dirty="0" smtClean="0"/>
              <a:t>digitaler Geschäftsmodelle bzw. Erhöhung </a:t>
            </a:r>
            <a:r>
              <a:rPr lang="de-DE" sz="1000" dirty="0"/>
              <a:t>des </a:t>
            </a:r>
            <a:r>
              <a:rPr lang="de-DE" sz="1000" dirty="0" smtClean="0"/>
              <a:t>Digitalisierungsgrades </a:t>
            </a:r>
            <a:endParaRPr kumimoji="0" lang="de-DE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Ellipse 6"/>
          <p:cNvSpPr/>
          <p:nvPr/>
        </p:nvSpPr>
        <p:spPr bwMode="auto">
          <a:xfrm>
            <a:off x="6216525" y="1414852"/>
            <a:ext cx="2705561" cy="1579691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Wer wird gefördert?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000" dirty="0" smtClean="0"/>
              <a:t>Klein- und Kleinstunternehmen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000" dirty="0" smtClean="0"/>
              <a:t>&lt; 50 Mitarbeiter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500" dirty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000" dirty="0" smtClean="0"/>
              <a:t>und mittlere Unternehmen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000" dirty="0" smtClean="0"/>
              <a:t>&lt; 250 Mitarbeiter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200" dirty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000" dirty="0" smtClean="0"/>
              <a:t>mit Niederlassung in M-V</a:t>
            </a:r>
          </a:p>
        </p:txBody>
      </p:sp>
      <p:sp>
        <p:nvSpPr>
          <p:cNvPr id="8" name="Ellipse 7"/>
          <p:cNvSpPr/>
          <p:nvPr/>
        </p:nvSpPr>
        <p:spPr bwMode="auto">
          <a:xfrm>
            <a:off x="2556073" y="90524"/>
            <a:ext cx="4092965" cy="1038701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Ziel der Förderung:</a:t>
            </a:r>
            <a:endParaRPr kumimoji="0" lang="de-DE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400" b="1" dirty="0" smtClean="0"/>
              <a:t>Wirtschaft in M-V für die Digitalisierung fit machen</a:t>
            </a:r>
          </a:p>
        </p:txBody>
      </p:sp>
      <p:sp>
        <p:nvSpPr>
          <p:cNvPr id="9" name="Abgerundetes Rechteck 8"/>
          <p:cNvSpPr/>
          <p:nvPr/>
        </p:nvSpPr>
        <p:spPr bwMode="auto">
          <a:xfrm>
            <a:off x="6426209" y="3482620"/>
            <a:ext cx="2448272" cy="230417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kumimoji="0" lang="de-DE" sz="9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Wer wird nicht gefördert?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900" dirty="0" smtClean="0"/>
              <a:t>Fischerei</a:t>
            </a:r>
            <a:r>
              <a:rPr lang="de-DE" sz="900" dirty="0"/>
              <a:t>, Aquakultur, Land- und Forstwirtschaft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900" dirty="0" smtClean="0"/>
              <a:t>Krankenhäuser</a:t>
            </a:r>
            <a:r>
              <a:rPr lang="de-DE" sz="900" dirty="0"/>
              <a:t>, Kliniken, Sanatorien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900" dirty="0" smtClean="0"/>
              <a:t>Kreditinstitute</a:t>
            </a:r>
            <a:r>
              <a:rPr lang="de-DE" sz="900" dirty="0"/>
              <a:t>, </a:t>
            </a:r>
            <a:r>
              <a:rPr lang="de-DE" sz="900" dirty="0" err="1" smtClean="0"/>
              <a:t>Versicherungsgew</a:t>
            </a:r>
            <a:r>
              <a:rPr lang="de-DE" sz="900" dirty="0" smtClean="0"/>
              <a:t>.</a:t>
            </a:r>
            <a:endParaRPr lang="de-DE" sz="900" dirty="0"/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900" dirty="0" smtClean="0"/>
              <a:t>Schulträger</a:t>
            </a:r>
            <a:endParaRPr lang="de-DE" sz="900" dirty="0"/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900" dirty="0" smtClean="0"/>
              <a:t>Rechts- </a:t>
            </a:r>
            <a:r>
              <a:rPr lang="de-DE" sz="900" dirty="0"/>
              <a:t>und Patentanwälte, Notare, Makler, Wirtschafts- und Buchprüfer, rechts-, steuer- </a:t>
            </a:r>
            <a:r>
              <a:rPr lang="de-DE" sz="900" dirty="0" smtClean="0"/>
              <a:t>und </a:t>
            </a:r>
            <a:r>
              <a:rPr lang="de-DE" sz="900" dirty="0" err="1" smtClean="0"/>
              <a:t>wirtschaftsbe</a:t>
            </a:r>
            <a:r>
              <a:rPr lang="de-DE" sz="900" dirty="0" smtClean="0"/>
              <a:t>-ratende Berufe, Ärzte</a:t>
            </a:r>
            <a:r>
              <a:rPr lang="de-DE" sz="900" dirty="0"/>
              <a:t>, Zahnärzte, Tierärzte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900" dirty="0" smtClean="0"/>
              <a:t>Unternehmen </a:t>
            </a:r>
            <a:r>
              <a:rPr lang="de-DE" sz="900" dirty="0"/>
              <a:t>des Bergbaus bzw. der Gewinnung von </a:t>
            </a:r>
            <a:r>
              <a:rPr lang="de-DE" sz="900" dirty="0" smtClean="0"/>
              <a:t>Steinen/Erden</a:t>
            </a:r>
            <a:endParaRPr lang="de-DE" sz="900" dirty="0"/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900" dirty="0" smtClean="0"/>
              <a:t>Vereine</a:t>
            </a:r>
            <a:endParaRPr lang="de-DE" sz="900" dirty="0"/>
          </a:p>
        </p:txBody>
      </p:sp>
      <p:sp>
        <p:nvSpPr>
          <p:cNvPr id="12" name="Abgerundetes Rechteck 11"/>
          <p:cNvSpPr/>
          <p:nvPr/>
        </p:nvSpPr>
        <p:spPr bwMode="auto">
          <a:xfrm>
            <a:off x="292898" y="3603756"/>
            <a:ext cx="2288677" cy="217364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040"/>
              </a:lnSpc>
              <a:spcBef>
                <a:spcPts val="0"/>
              </a:spcBef>
            </a:pPr>
            <a:r>
              <a:rPr lang="de-DE" sz="900" b="1" dirty="0"/>
              <a:t>Was wird nicht gefördert?</a:t>
            </a:r>
          </a:p>
          <a:p>
            <a:pPr marL="171450" indent="-171450">
              <a:lnSpc>
                <a:spcPts val="104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 smtClean="0"/>
              <a:t>Standardsoftware * (</a:t>
            </a:r>
            <a:r>
              <a:rPr lang="de-DE" sz="900" dirty="0"/>
              <a:t>Softwaresysteme die als vorgefertigte Produkte erworben werden können</a:t>
            </a:r>
            <a:r>
              <a:rPr lang="de-DE" sz="900" dirty="0" smtClean="0"/>
              <a:t>)</a:t>
            </a:r>
          </a:p>
          <a:p>
            <a:pPr marL="171450" indent="-171450">
              <a:lnSpc>
                <a:spcPts val="104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 smtClean="0"/>
              <a:t>Standardhardware * (</a:t>
            </a:r>
            <a:r>
              <a:rPr lang="de-DE" sz="900" dirty="0"/>
              <a:t>handelsübliche physische Komponenten eines datenverarbeitenden Systems, die als vorgefertigte Produkte oder Bauteilkomponenten erworben werden können</a:t>
            </a:r>
            <a:r>
              <a:rPr lang="de-DE" sz="900" dirty="0" smtClean="0"/>
              <a:t>)</a:t>
            </a:r>
          </a:p>
          <a:p>
            <a:pPr>
              <a:lnSpc>
                <a:spcPts val="1040"/>
              </a:lnSpc>
              <a:spcBef>
                <a:spcPts val="200"/>
              </a:spcBef>
            </a:pPr>
            <a:r>
              <a:rPr lang="de-DE" sz="900" dirty="0" smtClean="0"/>
              <a:t>* Ausnahme Prozesssteuerung bzw. individuelle Anpassung von Software</a:t>
            </a:r>
            <a:endParaRPr lang="de-DE" sz="900" dirty="0"/>
          </a:p>
        </p:txBody>
      </p:sp>
      <p:sp>
        <p:nvSpPr>
          <p:cNvPr id="14" name="Ellipse 13"/>
          <p:cNvSpPr/>
          <p:nvPr/>
        </p:nvSpPr>
        <p:spPr bwMode="auto">
          <a:xfrm>
            <a:off x="3129573" y="1274803"/>
            <a:ext cx="2923610" cy="1817727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Wie wird gefördert?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000" dirty="0" smtClean="0"/>
              <a:t>Klein- und Kleinstunternehmen: Zuschuss in Höhe von bis zu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000" dirty="0" smtClean="0"/>
              <a:t>50 % der zuwendungsfähigen Ausgaben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000" dirty="0" smtClean="0"/>
              <a:t>Mittlere Unternehmen: siehe oben, jedoch bis zu 35 %</a:t>
            </a:r>
            <a:endParaRPr kumimoji="0" lang="de-DE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Ellipse 17"/>
          <p:cNvSpPr/>
          <p:nvPr/>
        </p:nvSpPr>
        <p:spPr bwMode="auto">
          <a:xfrm>
            <a:off x="2621112" y="5568174"/>
            <a:ext cx="3998051" cy="1265917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05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Ansprechpartner/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05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Bewilligungsbehörde</a:t>
            </a:r>
            <a:endParaRPr kumimoji="0" lang="de-DE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050" dirty="0"/>
              <a:t>Landesförderinstitut </a:t>
            </a:r>
            <a:r>
              <a:rPr lang="de-DE" sz="1050" dirty="0" smtClean="0"/>
              <a:t>Mecklenburg-Vorpommern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050" dirty="0"/>
              <a:t>Erstberatung: </a:t>
            </a:r>
            <a:r>
              <a:rPr lang="de-DE" sz="1050"/>
              <a:t>0385 </a:t>
            </a:r>
            <a:r>
              <a:rPr lang="de-DE" sz="1050" smtClean="0"/>
              <a:t>6363-1404</a:t>
            </a:r>
            <a:endParaRPr lang="de-DE" sz="1050" dirty="0" smtClean="0"/>
          </a:p>
        </p:txBody>
      </p:sp>
      <p:sp>
        <p:nvSpPr>
          <p:cNvPr id="16" name="Abgerundetes Rechteck 15"/>
          <p:cNvSpPr/>
          <p:nvPr/>
        </p:nvSpPr>
        <p:spPr bwMode="auto">
          <a:xfrm>
            <a:off x="3596044" y="3181059"/>
            <a:ext cx="2013026" cy="2341959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000" b="1" dirty="0"/>
              <a:t>Wie kann sich beworben werden</a:t>
            </a:r>
            <a:r>
              <a:rPr lang="de-DE" sz="1000" b="1" dirty="0" smtClean="0"/>
              <a:t>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1000" dirty="0" smtClean="0"/>
              <a:t>Antragsformular LFI* mit</a:t>
            </a:r>
            <a:endParaRPr lang="de-DE" sz="1000" dirty="0"/>
          </a:p>
          <a:p>
            <a:pPr marL="171450" lvl="0" indent="-1714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000" dirty="0" smtClean="0">
                <a:solidFill>
                  <a:srgbClr val="000000"/>
                </a:solidFill>
              </a:rPr>
              <a:t>Vorhabenbeschreibung: Darstellung </a:t>
            </a:r>
            <a:r>
              <a:rPr lang="de-DE" sz="1000" dirty="0">
                <a:solidFill>
                  <a:srgbClr val="000000"/>
                </a:solidFill>
              </a:rPr>
              <a:t>der </a:t>
            </a:r>
            <a:r>
              <a:rPr lang="de-DE" sz="1000" dirty="0" err="1" smtClean="0">
                <a:solidFill>
                  <a:srgbClr val="000000"/>
                </a:solidFill>
              </a:rPr>
              <a:t>Investi-tion</a:t>
            </a:r>
            <a:r>
              <a:rPr lang="de-DE" sz="1000" dirty="0" smtClean="0">
                <a:solidFill>
                  <a:srgbClr val="000000"/>
                </a:solidFill>
              </a:rPr>
              <a:t> </a:t>
            </a:r>
            <a:r>
              <a:rPr lang="de-DE" sz="1000" dirty="0">
                <a:solidFill>
                  <a:srgbClr val="000000"/>
                </a:solidFill>
              </a:rPr>
              <a:t>und der </a:t>
            </a:r>
            <a:r>
              <a:rPr lang="de-DE" sz="1000" dirty="0" smtClean="0">
                <a:solidFill>
                  <a:srgbClr val="000000"/>
                </a:solidFill>
              </a:rPr>
              <a:t>damit zu er-wirkenden Digitalisierung  + Finanzplan</a:t>
            </a:r>
          </a:p>
          <a:p>
            <a:pPr marL="171450" lvl="0" indent="-1714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400" dirty="0">
              <a:solidFill>
                <a:srgbClr val="000000"/>
              </a:solidFill>
            </a:endParaRPr>
          </a:p>
          <a:p>
            <a:pPr marL="171450" indent="-1714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000" dirty="0"/>
              <a:t>bei größeren </a:t>
            </a:r>
            <a:r>
              <a:rPr lang="de-DE" sz="1000" dirty="0" smtClean="0"/>
              <a:t>Vorhaben   = zuwendungsfähige Aus- gaben 20.000 bis 100.000 Euro: zusätzlich Konzept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1000" dirty="0" smtClean="0">
                <a:solidFill>
                  <a:srgbClr val="000000"/>
                </a:solidFill>
              </a:rPr>
              <a:t>* </a:t>
            </a:r>
            <a:r>
              <a:rPr lang="de-DE" sz="700" dirty="0" smtClean="0">
                <a:solidFill>
                  <a:srgbClr val="000000"/>
                </a:solidFill>
              </a:rPr>
              <a:t>später elektr. Beantragung geplant</a:t>
            </a:r>
            <a:endParaRPr lang="de-DE" sz="700" dirty="0">
              <a:solidFill>
                <a:srgbClr val="000000"/>
              </a:solidFill>
            </a:endParaRPr>
          </a:p>
        </p:txBody>
      </p:sp>
      <p:sp>
        <p:nvSpPr>
          <p:cNvPr id="5" name="&quot;Nein&quot;-Symbol 4"/>
          <p:cNvSpPr/>
          <p:nvPr/>
        </p:nvSpPr>
        <p:spPr bwMode="auto">
          <a:xfrm>
            <a:off x="2227619" y="3537097"/>
            <a:ext cx="422185" cy="422185"/>
          </a:xfrm>
          <a:prstGeom prst="noSmoking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ts val="24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Gewitterblitz 12"/>
          <p:cNvSpPr/>
          <p:nvPr/>
        </p:nvSpPr>
        <p:spPr bwMode="auto">
          <a:xfrm>
            <a:off x="5236537" y="3084812"/>
            <a:ext cx="432048" cy="518944"/>
          </a:xfrm>
          <a:prstGeom prst="lightningBolt">
            <a:avLst/>
          </a:prstGeom>
          <a:solidFill>
            <a:schemeClr val="accent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ts val="24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&quot;Nein&quot;-Symbol 14"/>
          <p:cNvSpPr/>
          <p:nvPr/>
        </p:nvSpPr>
        <p:spPr bwMode="auto">
          <a:xfrm>
            <a:off x="8549680" y="3392663"/>
            <a:ext cx="422185" cy="422185"/>
          </a:xfrm>
          <a:prstGeom prst="noSmoking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ts val="24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Master EM">
  <a:themeElements>
    <a:clrScheme name="Powerpoint Master VM 1">
      <a:dk1>
        <a:srgbClr val="000000"/>
      </a:dk1>
      <a:lt1>
        <a:srgbClr val="FFFFFF"/>
      </a:lt1>
      <a:dk2>
        <a:srgbClr val="287DA8"/>
      </a:dk2>
      <a:lt2>
        <a:srgbClr val="A3C2D7"/>
      </a:lt2>
      <a:accent1>
        <a:srgbClr val="008C57"/>
      </a:accent1>
      <a:accent2>
        <a:srgbClr val="FAC23D"/>
      </a:accent2>
      <a:accent3>
        <a:srgbClr val="FFFFFF"/>
      </a:accent3>
      <a:accent4>
        <a:srgbClr val="000000"/>
      </a:accent4>
      <a:accent5>
        <a:srgbClr val="AAC5B4"/>
      </a:accent5>
      <a:accent6>
        <a:srgbClr val="E3B036"/>
      </a:accent6>
      <a:hlink>
        <a:srgbClr val="004F94"/>
      </a:hlink>
      <a:folHlink>
        <a:srgbClr val="E60021"/>
      </a:folHlink>
    </a:clrScheme>
    <a:fontScheme name="Powerpoint Master V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2"/>
        </a:solidFill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ts val="24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ts val="24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 Master VM 1">
        <a:dk1>
          <a:srgbClr val="000000"/>
        </a:dk1>
        <a:lt1>
          <a:srgbClr val="FFFFFF"/>
        </a:lt1>
        <a:dk2>
          <a:srgbClr val="287DA8"/>
        </a:dk2>
        <a:lt2>
          <a:srgbClr val="A3C2D7"/>
        </a:lt2>
        <a:accent1>
          <a:srgbClr val="008C57"/>
        </a:accent1>
        <a:accent2>
          <a:srgbClr val="FAC23D"/>
        </a:accent2>
        <a:accent3>
          <a:srgbClr val="FFFFFF"/>
        </a:accent3>
        <a:accent4>
          <a:srgbClr val="000000"/>
        </a:accent4>
        <a:accent5>
          <a:srgbClr val="AAC5B4"/>
        </a:accent5>
        <a:accent6>
          <a:srgbClr val="E3B036"/>
        </a:accent6>
        <a:hlink>
          <a:srgbClr val="004F94"/>
        </a:hlink>
        <a:folHlink>
          <a:srgbClr val="E6002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244</Words>
  <Application>Microsoft Office PowerPoint</Application>
  <PresentationFormat>Bildschirmpräsentation (4:3)</PresentationFormat>
  <Paragraphs>42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Monotype Sorts</vt:lpstr>
      <vt:lpstr>Powerpoint Master EM</vt:lpstr>
      <vt:lpstr>PowerPoint-Präsentation</vt:lpstr>
    </vt:vector>
  </TitlesOfParts>
  <Company>EM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Master EM M-V</dc:title>
  <dc:creator>VIII 100 c</dc:creator>
  <cp:lastModifiedBy>mecklenburgf</cp:lastModifiedBy>
  <cp:revision>35</cp:revision>
  <cp:lastPrinted>2019-01-18T07:35:58Z</cp:lastPrinted>
  <dcterms:created xsi:type="dcterms:W3CDTF">2008-05-15T13:17:18Z</dcterms:created>
  <dcterms:modified xsi:type="dcterms:W3CDTF">2019-01-18T07:36:36Z</dcterms:modified>
</cp:coreProperties>
</file>